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75548-BB4F-5D47-A04F-8E53E28E2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5305" y="1918364"/>
            <a:ext cx="7197726" cy="2421464"/>
          </a:xfrm>
        </p:spPr>
        <p:txBody>
          <a:bodyPr/>
          <a:lstStyle/>
          <a:p>
            <a:r>
              <a:rPr lang="en-GB"/>
              <a:t>A Valediction :forbidding mourning</a:t>
            </a:r>
            <a:br>
              <a:rPr lang="en-GB"/>
            </a:br>
            <a:r>
              <a:rPr lang="en-GB"/>
              <a:t>by John donne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F9A9B7-C61C-C44F-B106-6EBD133FA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7561262" y="4712168"/>
            <a:ext cx="3680575" cy="1450688"/>
          </a:xfrm>
        </p:spPr>
        <p:txBody>
          <a:bodyPr/>
          <a:lstStyle/>
          <a:p>
            <a:r>
              <a:rPr lang="en-GB"/>
              <a:t>MA English 1</a:t>
            </a:r>
            <a:r>
              <a:rPr lang="en-GB" baseline="30000"/>
              <a:t>st</a:t>
            </a:r>
            <a:r>
              <a:rPr lang="en-GB"/>
              <a:t> Sen Paper II</a:t>
            </a:r>
          </a:p>
          <a:p>
            <a:r>
              <a:rPr lang="en-GB"/>
              <a:t>Government college 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57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0A6D3-F169-BC4E-B0E4-E9B48C8DD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8AFE2-280A-9744-AAA9-EB3B703FB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65867"/>
            <a:ext cx="10131425" cy="3649133"/>
          </a:xfrm>
        </p:spPr>
        <p:txBody>
          <a:bodyPr/>
          <a:lstStyle/>
          <a:p>
            <a:r>
              <a:rPr lang="en-GB" b="0" i="0">
                <a:solidFill>
                  <a:srgbClr val="4D5156"/>
                </a:solidFill>
                <a:effectLst/>
                <a:latin typeface="Roboto"/>
              </a:rPr>
              <a:t>"</a:t>
            </a:r>
            <a:r>
              <a:rPr lang="en-GB" b="0" i="0">
                <a:effectLst/>
                <a:latin typeface="Roboto"/>
              </a:rPr>
              <a:t>A Valediction: Forbidding Mourning" is </a:t>
            </a:r>
            <a:r>
              <a:rPr lang="en-GB" b="1" i="0">
                <a:effectLst/>
                <a:latin typeface="Roboto"/>
              </a:rPr>
              <a:t>a metaphysical poem by John Donne</a:t>
            </a:r>
            <a:r>
              <a:rPr lang="en-GB" b="0" i="0">
                <a:effectLst/>
                <a:latin typeface="Roboto"/>
              </a:rPr>
              <a:t>. Written in 1611 or 1612 for his wife Anne before he left on a trip to Continental Europe, "A Valediction" is a 36-line love poem that was first published in the 1633 collection Songs and Sonnets, two years after Donne's death.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40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DE0F9-7BA0-CB40-9CFD-231809FB1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5FDBF-02D0-F341-873A-D28E75369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65867"/>
            <a:ext cx="10131425" cy="364913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GB" b="0" i="0">
                <a:effectLst/>
                <a:latin typeface="Arial" panose="020B0604020202020204" pitchFamily="34" charset="0"/>
              </a:rPr>
              <a:t>The speaker in this poem must depart from his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beloved. He asks her to be strong and to behave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with quiet dignity as they part.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like gold to airy thinness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Donne uses elegant imagery and figures of speech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to express what a strong and complete union these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two people have.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as stiff twin compasses</a:t>
            </a:r>
            <a:endParaRPr lang="en-GB" b="0" i="0">
              <a:effectLst/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364587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7020E-1FF6-1B45-A79C-C32E69B41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9B16E-6525-C543-8369-3BE975504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65867"/>
            <a:ext cx="10131425" cy="3649133"/>
          </a:xfrm>
        </p:spPr>
        <p:txBody>
          <a:bodyPr/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Focus Metaphysical Conceits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Metaphysical conceita complex and clever figure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of speech that makes a surprising comparison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between two dissimilar things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Lovers are holy saints.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A lovers tears are newly minted coins.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A man is a world.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20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82381-D405-FF45-AA37-F1E9AF37D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02C6A-7C58-E34A-AF5D-7FC0C08A6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65867"/>
            <a:ext cx="10131425" cy="3649133"/>
          </a:xfrm>
        </p:spPr>
        <p:txBody>
          <a:bodyPr/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Focus Metaphysical Conceits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The metaphysical poets used conceits to conduct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analytical investigations of love and life.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Try to figure out what two things are being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compared in this stanza from another of Donnes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poems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57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AE68-04D0-CB42-9BBC-848490BA9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77ED0-14F3-E647-88B0-A3C5A3D1C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Moving of the earth brings harm and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fears though greater far, is innocent." (the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third stanza) The author implies the terrifying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earthquakes as physical departure of those laity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people. The movement of the spheres implies the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spiritual departure of his lover and him.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33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8B552-2880-E34D-85CD-AB419549C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3006E-DFEF-3245-AC50-B212B55A6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65867"/>
            <a:ext cx="10131425" cy="3649133"/>
          </a:xfrm>
        </p:spPr>
        <p:txBody>
          <a:bodyPr/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A Valediction Forbidding Mourning contains one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of the most famous of all metaphysical conceits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The speaker and his beloved are compared to the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two prongs of a compass.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Can you think of any ways in which a husband and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wife might be like a compass?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04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FC90B-DFF9-CE4D-A0AC-28DCC9FFE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F9537-C55C-004D-B78F-C925AEC8C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Symbol1.melt</a:t>
            </a:r>
          </a:p>
          <a:p>
            <a:r>
              <a:rPr lang="en-GB" b="0" i="0">
                <a:effectLst/>
                <a:latin typeface="Arial" panose="020B0604020202020204" pitchFamily="34" charset="0"/>
              </a:rPr>
              <a:t>physically and spiritually mixed together.</a:t>
            </a:r>
          </a:p>
          <a:p>
            <a:r>
              <a:rPr lang="en-GB" b="0" i="0">
                <a:effectLst/>
                <a:latin typeface="Arial" panose="020B0604020202020204" pitchFamily="34" charset="0"/>
              </a:rPr>
              <a:t>2.The sphere</a:t>
            </a:r>
          </a:p>
          <a:p>
            <a:r>
              <a:rPr lang="en-GB" b="0" i="0">
                <a:effectLst/>
                <a:latin typeface="Arial" panose="020B0604020202020204" pitchFamily="34" charset="0"/>
              </a:rPr>
              <a:t>perfection which represents the union of souls in </a:t>
            </a:r>
            <a:br>
              <a:rPr lang="en-GB" b="0" i="0">
                <a:effectLst/>
                <a:latin typeface="Arial" panose="020B0604020202020204" pitchFamily="34" charset="0"/>
              </a:rPr>
            </a:br>
            <a:r>
              <a:rPr lang="en-GB" b="0" i="0">
                <a:effectLst/>
                <a:latin typeface="Arial" panose="020B0604020202020204" pitchFamily="34" charset="0"/>
              </a:rPr>
              <a:t>a relationship.</a:t>
            </a:r>
          </a:p>
          <a:p>
            <a:r>
              <a:rPr lang="en-GB" b="0" i="0">
                <a:effectLst/>
                <a:latin typeface="Arial" panose="020B0604020202020204" pitchFamily="34" charset="0"/>
              </a:rPr>
              <a:t>3.The circle</a:t>
            </a:r>
          </a:p>
          <a:p>
            <a:r>
              <a:rPr lang="en-GB" b="0" i="0">
                <a:effectLst/>
                <a:latin typeface="Arial" panose="020B0604020202020204" pitchFamily="34" charset="0"/>
              </a:rPr>
              <a:t>it means perfection, too.</a:t>
            </a:r>
          </a:p>
          <a:p>
            <a:r>
              <a:rPr lang="en-GB" b="0" i="0">
                <a:effectLst/>
                <a:latin typeface="Arial" panose="020B0604020202020204" pitchFamily="34" charset="0"/>
              </a:rPr>
              <a:t>4. The compasses</a:t>
            </a:r>
          </a:p>
          <a:p>
            <a:r>
              <a:rPr lang="en-GB" b="0" i="0">
                <a:effectLst/>
                <a:latin typeface="Arial" panose="020B0604020202020204" pitchFamily="34" charset="0"/>
              </a:rPr>
              <a:t>combination of two lovers closely related to </a:t>
            </a:r>
            <a:br>
              <a:rPr lang="en-GB" b="0" i="0">
                <a:effectLst/>
                <a:latin typeface="Arial" panose="020B0604020202020204" pitchFamily="34" charset="0"/>
              </a:rPr>
            </a:br>
            <a:r>
              <a:rPr lang="en-GB" b="0" i="0">
                <a:effectLst/>
                <a:latin typeface="Arial" panose="020B0604020202020204" pitchFamily="34" charset="0"/>
              </a:rPr>
              <a:t>each other. That kind of relationship which </a:t>
            </a:r>
            <a:br>
              <a:rPr lang="en-GB" b="0" i="0">
                <a:effectLst/>
                <a:latin typeface="Arial" panose="020B0604020202020204" pitchFamily="34" charset="0"/>
              </a:rPr>
            </a:br>
            <a:r>
              <a:rPr lang="en-GB" b="0" i="0">
                <a:effectLst/>
                <a:latin typeface="Arial" panose="020B0604020202020204" pitchFamily="34" charset="0"/>
              </a:rPr>
              <a:t>cannot be separated</a:t>
            </a:r>
          </a:p>
          <a:p>
            <a:r>
              <a:rPr lang="en-GB"/>
              <a:t>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34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DA1FF-A6EE-2341-AE6D-5C970312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B465C-C6DB-054B-8C7B-A7944EE00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/>
              <a:t>          Thank you 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17781599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Celestial</vt:lpstr>
      <vt:lpstr>A Valediction :forbidding mourning by John donne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Valediction :forbidding mourning by John donne </dc:title>
  <dc:creator>Unknown User</dc:creator>
  <cp:lastModifiedBy>Unknown User</cp:lastModifiedBy>
  <cp:revision>2</cp:revision>
  <dcterms:created xsi:type="dcterms:W3CDTF">2022-07-19T19:35:04Z</dcterms:created>
  <dcterms:modified xsi:type="dcterms:W3CDTF">2022-07-19T20:05:05Z</dcterms:modified>
</cp:coreProperties>
</file>